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2918400" cy="16459200"/>
  <p:notesSz cx="6881813" cy="9296400"/>
  <p:defaultTextStyle>
    <a:defPPr>
      <a:defRPr lang="en-US"/>
    </a:defPPr>
    <a:lvl1pPr marL="0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1pPr>
    <a:lvl2pPr marL="1185062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2pPr>
    <a:lvl3pPr marL="2370125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3pPr>
    <a:lvl4pPr marL="3555187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4pPr>
    <a:lvl5pPr marL="4740250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5pPr>
    <a:lvl6pPr marL="5925312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6pPr>
    <a:lvl7pPr marL="7110374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7pPr>
    <a:lvl8pPr marL="8295437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8pPr>
    <a:lvl9pPr marL="9480499" algn="l" defTabSz="2370125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teven M. Smith" initials="SMS [7]" lastIdx="1" clrIdx="6">
    <p:extLst/>
  </p:cmAuthor>
  <p:cmAuthor id="1" name="Steven M. Smith" initials="SMS" lastIdx="1" clrIdx="0">
    <p:extLst/>
  </p:cmAuthor>
  <p:cmAuthor id="8" name="Steven M. Smith" initials="SMS [8]" lastIdx="1" clrIdx="7">
    <p:extLst/>
  </p:cmAuthor>
  <p:cmAuthor id="2" name="Steven M. Smith" initials="SMS [2]" lastIdx="1" clrIdx="1">
    <p:extLst/>
  </p:cmAuthor>
  <p:cmAuthor id="9" name="Steven M. Smith" initials="SMS [9]" lastIdx="1" clrIdx="8">
    <p:extLst/>
  </p:cmAuthor>
  <p:cmAuthor id="3" name="Steven M. Smith" initials="SMS [3]" lastIdx="1" clrIdx="2">
    <p:extLst/>
  </p:cmAuthor>
  <p:cmAuthor id="10" name="Steven M. Smith" initials="SMS [10]" lastIdx="1" clrIdx="9">
    <p:extLst/>
  </p:cmAuthor>
  <p:cmAuthor id="4" name="Steven M. Smith" initials="SMS [4]" lastIdx="1" clrIdx="3">
    <p:extLst/>
  </p:cmAuthor>
  <p:cmAuthor id="5" name="Steven M. Smith" initials="SMS [5]" lastIdx="1" clrIdx="4">
    <p:extLst/>
  </p:cmAuthor>
  <p:cmAuthor id="6" name="Steven M. Smith" initials="SMS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61"/>
    <a:srgbClr val="F93F41"/>
    <a:srgbClr val="55A0FB"/>
    <a:srgbClr val="254061"/>
    <a:srgbClr val="C55A11"/>
    <a:srgbClr val="CDD9E1"/>
    <a:srgbClr val="7C0B41"/>
    <a:srgbClr val="A1B8C7"/>
    <a:srgbClr val="B6C8D4"/>
    <a:srgbClr val="FDE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721" autoAdjust="0"/>
    <p:restoredTop sz="94624"/>
  </p:normalViewPr>
  <p:slideViewPr>
    <p:cSldViewPr snapToGrid="0" showGuides="1">
      <p:cViewPr varScale="1">
        <p:scale>
          <a:sx n="51" d="100"/>
          <a:sy n="51" d="100"/>
        </p:scale>
        <p:origin x="234" y="22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BA979-A1A1-498F-99D0-9C90D238453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1162050"/>
            <a:ext cx="6273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77218-3763-4F51-AA21-14F1DB917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7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7218-3763-4F51-AA21-14F1DB9177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693671"/>
            <a:ext cx="246888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8644891"/>
            <a:ext cx="246888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4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876300"/>
            <a:ext cx="7098030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876300"/>
            <a:ext cx="20882610" cy="13948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9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103372"/>
            <a:ext cx="2839212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1014712"/>
            <a:ext cx="2839212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4381500"/>
            <a:ext cx="1399032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4381500"/>
            <a:ext cx="1399032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876301"/>
            <a:ext cx="2839212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034791"/>
            <a:ext cx="13926025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6012180"/>
            <a:ext cx="13926025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034791"/>
            <a:ext cx="1399460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6012180"/>
            <a:ext cx="13994608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1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369821"/>
            <a:ext cx="1666494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4937760"/>
            <a:ext cx="10617040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6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097280"/>
            <a:ext cx="10617040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369821"/>
            <a:ext cx="1666494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4937760"/>
            <a:ext cx="10617040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876301"/>
            <a:ext cx="2839212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4381500"/>
            <a:ext cx="2839212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2DB8-6717-4540-BC5D-E66D91C00D7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5255241"/>
            <a:ext cx="111099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5255241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8FD0-A4B6-4CDA-A8E0-9BEBA0B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png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-469"/>
            <a:ext cx="7271287" cy="1645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58200" y="406400"/>
            <a:ext cx="6813086" cy="174559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r">
              <a:tabLst>
                <a:tab pos="1819275" algn="l"/>
              </a:tabLst>
            </a:pPr>
            <a:r>
              <a:rPr lang="en-US" sz="103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US" sz="12400" dirty="0" smtClean="0">
                <a:solidFill>
                  <a:schemeClr val="bg1"/>
                </a:solidFill>
                <a:latin typeface="Arial Black" pitchFamily="34" charset="0"/>
              </a:rPr>
              <a:t>361</a:t>
            </a:r>
            <a:r>
              <a:rPr lang="en-US" sz="103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03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7277099" y="406400"/>
            <a:ext cx="25211113" cy="1745592"/>
          </a:xfrm>
          <a:prstGeom prst="rect">
            <a:avLst/>
          </a:prstGeom>
          <a:noFill/>
          <a:ln w="9525" algn="ctr">
            <a:solidFill>
              <a:srgbClr val="C55A1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524750" y="343193"/>
            <a:ext cx="2091585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3700" b="1" spc="-1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Use of Medications that Potentially Interfere with Blood Pressure Control among Patients with Resistant Hypertension </a:t>
            </a:r>
          </a:p>
          <a:p>
            <a:pPr defTabSz="3251200"/>
            <a:r>
              <a:rPr lang="en-US" sz="3700" b="1" spc="-1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/>
              </a:rPr>
              <a:t>on ≥4 Antihypertensive Drugs</a:t>
            </a:r>
            <a:endParaRPr lang="en-US" sz="3700" b="1" spc="-1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7518937" y="1463270"/>
            <a:ext cx="18162508" cy="692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Andrew Y. Hwang,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Chintan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Dave, Steven M.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Smith</a:t>
            </a:r>
          </a:p>
          <a:p>
            <a:pPr defTabSz="3251200"/>
            <a:endParaRPr lang="en-US" sz="300" b="1" dirty="0" smtClean="0">
              <a:latin typeface="Arial" pitchFamily="34" charset="0"/>
              <a:cs typeface="Arial" pitchFamily="34" charset="0"/>
            </a:endParaRPr>
          </a:p>
          <a:p>
            <a:pPr defTabSz="3251200"/>
            <a:r>
              <a:rPr lang="en-US" sz="1600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Florida College of Pharmacy, Gainesville, FL, USA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8446413" y="558799"/>
            <a:ext cx="3885265" cy="1427163"/>
          </a:xfrm>
          <a:prstGeom prst="rect">
            <a:avLst/>
          </a:prstGeom>
          <a:solidFill>
            <a:srgbClr val="25406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3251200">
              <a:spcBef>
                <a:spcPct val="0"/>
              </a:spcBef>
              <a:spcAft>
                <a:spcPts val="200"/>
              </a:spcAft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Andrew Hwang, PharmD, 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BCPS</a:t>
            </a:r>
          </a:p>
          <a:p>
            <a:pPr defTabSz="3251200">
              <a:spcBef>
                <a:spcPct val="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of Florida</a:t>
            </a:r>
          </a:p>
          <a:p>
            <a:pPr defTabSz="3251200">
              <a:spcBef>
                <a:spcPct val="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1707 N. Main St, Gainesville, FL 32609 USA</a:t>
            </a:r>
          </a:p>
          <a:p>
            <a:pPr defTabSz="3251200">
              <a:spcBef>
                <a:spcPct val="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Tel: +1.352.265.9553   Fax: +1.352.265.9586</a:t>
            </a:r>
          </a:p>
          <a:p>
            <a:pPr defTabSz="3251200">
              <a:spcBef>
                <a:spcPct val="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en-US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ayhwang@cop.ufl.edu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214"/>
          <p:cNvSpPr>
            <a:spLocks noChangeArrowheads="1"/>
          </p:cNvSpPr>
          <p:nvPr/>
        </p:nvSpPr>
        <p:spPr bwMode="auto">
          <a:xfrm>
            <a:off x="459952" y="2521124"/>
            <a:ext cx="6531398" cy="381000"/>
          </a:xfrm>
          <a:prstGeom prst="rect">
            <a:avLst/>
          </a:prstGeom>
          <a:solidFill>
            <a:srgbClr val="25406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marR="0" lvl="0" indent="0" defTabSz="250801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Background &amp; Objectives</a:t>
            </a:r>
            <a:endParaRPr kumimoji="0" lang="en-US" sz="2200" b="1" i="1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214"/>
          <p:cNvSpPr>
            <a:spLocks noChangeArrowheads="1"/>
          </p:cNvSpPr>
          <p:nvPr/>
        </p:nvSpPr>
        <p:spPr bwMode="auto">
          <a:xfrm>
            <a:off x="459952" y="7397072"/>
            <a:ext cx="6531398" cy="381000"/>
          </a:xfrm>
          <a:prstGeom prst="rect">
            <a:avLst/>
          </a:prstGeom>
          <a:solidFill>
            <a:srgbClr val="254061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marR="0" lvl="0" indent="0" defTabSz="250801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kumimoji="0" lang="en-US" sz="2200" b="1" i="1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9581" y="2913710"/>
            <a:ext cx="677206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Approximately 20% of U.S. hypertensive adults have treatment-resistant hypertension (TRH), a high-risk phenotype 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Avoidance or withdrawal of medications that may potentially interfere with blood pressure (BP) control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recommended in patients with TRH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Little is currently known regarding the use of these medications among hypertensive patients around development of incident TRH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aimed to assess the use </a:t>
            </a:r>
            <a:r>
              <a:rPr lang="en-US" sz="2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medications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potential to interfere with BP control around the time of TRH development, using nationally-representative claims data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459767" y="7782355"/>
            <a:ext cx="56701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Source</a:t>
            </a:r>
            <a:endParaRPr lang="en-US" sz="20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9582" y="8150943"/>
            <a:ext cx="677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Marketscan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administrative claims data (nationally-representative for patients in employer-based insurance programs) from 2008 through 2014</a:t>
            </a:r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459767" y="9298067"/>
            <a:ext cx="56701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Study Population</a:t>
            </a:r>
            <a:endParaRPr lang="en-US" sz="20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9582" y="9664874"/>
            <a:ext cx="67720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dults, aged 18 to 65 years, with ≥1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ICD-9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HTN diagnosis (401.X), and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≥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 months of continuous enrollment prior to having TRH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TRH defined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any overlapping use of ≥4 antihypertensive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drugs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Patients with heart failure (ICD-9 428.X) were excluded</a:t>
            </a:r>
          </a:p>
        </p:txBody>
      </p:sp>
      <p:sp>
        <p:nvSpPr>
          <p:cNvPr id="59" name="Rectangle 1214"/>
          <p:cNvSpPr>
            <a:spLocks noChangeArrowheads="1"/>
          </p:cNvSpPr>
          <p:nvPr/>
        </p:nvSpPr>
        <p:spPr bwMode="auto">
          <a:xfrm>
            <a:off x="25124230" y="8202153"/>
            <a:ext cx="7211581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3251200"/>
            <a:r>
              <a:rPr lang="en-US" sz="2200" b="1" i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2200" b="1" i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55940" y="8654455"/>
            <a:ext cx="716082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use of medications that potentially interfere with BP control in hypertensive patients appear to persist after development of TRH</a:t>
            </a:r>
          </a:p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slight increase in the use of antidepressants, hormones, and NSAIDs was observed around the time of TRH development, and these trends continued to remain relatively stable 6 months post-development</a:t>
            </a:r>
          </a:p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Our preliminary results suggest that increased efforts may be necessary to limit use, where feasible of select medications (i.e., NSAIDs) with, or at risk of TRH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9396" y="12236131"/>
            <a:ext cx="677225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BP-interfering medications were grouped by therapeutic class or putative mechanism of BP interference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Patients with a prescription claim for a BP-interfering medication were identified as being exposed to the specific medication class</a:t>
            </a: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analyzed patients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any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exposure to the medication class,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patients with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≥15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days of exposure, and total number of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patient-days exposed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2508016">
              <a:spcAft>
                <a:spcPts val="6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primary outcome was the trend in proportion of patients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≥15 days of exposed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the specific medication around TRH development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462115" y="11852478"/>
            <a:ext cx="56701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</a:t>
            </a:r>
            <a:endParaRPr lang="en-US" sz="20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1214"/>
          <p:cNvSpPr>
            <a:spLocks noChangeArrowheads="1"/>
          </p:cNvSpPr>
          <p:nvPr/>
        </p:nvSpPr>
        <p:spPr bwMode="auto">
          <a:xfrm>
            <a:off x="7456509" y="2508309"/>
            <a:ext cx="7154793" cy="41034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0" marR="0" lvl="0" indent="0" defTabSz="250801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Results</a:t>
            </a:r>
            <a:endParaRPr kumimoji="0" lang="en-US" sz="2200" b="1" i="1" u="none" strike="noStrike" kern="0" cap="small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57622" y="3037264"/>
            <a:ext cx="715256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identified 132,917 patients meeting the inclusion criteria; baseline characteristics are summarized in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Table 1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analyzed trends in the use of selected drugs that are commonly prescribed, clinically important, or not well-studied previously, even in the general hypertensive population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defTabSz="2508016">
              <a:spcAft>
                <a:spcPts val="1800"/>
              </a:spcAft>
              <a:buClr>
                <a:schemeClr val="tx1"/>
              </a:buClr>
              <a:buSzPct val="129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Figure 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displays trends in medication use 6-months pre- and post-development of TRH.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Notable findings included:</a:t>
            </a:r>
          </a:p>
          <a:p>
            <a:pPr marL="514350" lvl="1" indent="-285750" defTabSz="2508016">
              <a:spcAft>
                <a:spcPts val="1800"/>
              </a:spcAft>
              <a:buClr>
                <a:srgbClr val="C55A11"/>
              </a:buClr>
              <a:buSzPct val="80000"/>
              <a:buFont typeface="Arial" panose="020B0604020202020204" pitchFamily="34" charset="0"/>
              <a:buChar char="►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Antidepressant use in patients with ≥15 days exposure increased slightly (+0.61%) after TRH development and remained elevated (5.79% at month 6)</a:t>
            </a:r>
          </a:p>
          <a:p>
            <a:pPr marL="514350" lvl="1" indent="-285750" defTabSz="2508016">
              <a:spcAft>
                <a:spcPts val="1800"/>
              </a:spcAft>
              <a:buClr>
                <a:srgbClr val="C55A11"/>
              </a:buClr>
              <a:buSzPct val="80000"/>
              <a:buFont typeface="Arial" panose="020B0604020202020204" pitchFamily="34" charset="0"/>
              <a:buChar char="►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NSAID use in patients with ≥15 days exposure increased slightly (+1.21%) after TRH development and gradually declined (-0.41%) after 6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months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7606254" y="8804120"/>
            <a:ext cx="58560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Table 1. Baseline demographic characteristics.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15229610" y="2546744"/>
            <a:ext cx="961855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251200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Figure 1. Trends in selected BP-interfering medications 6 months pre- and post-development of TRH.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55940" y="5883384"/>
            <a:ext cx="716082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Marketscan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administrative claims data do not contain blood pressure data, thus patients with TRH defined by uncontrolled BP on 3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antihypertensives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were excluded</a:t>
            </a:r>
          </a:p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 were not able to ascertain over-the-counter use of certain classes (i.e., NSAIDs), and the true prevalence use of these medications is almost certainly much higher</a:t>
            </a:r>
          </a:p>
        </p:txBody>
      </p:sp>
      <p:sp>
        <p:nvSpPr>
          <p:cNvPr id="77" name="Rectangle 76"/>
          <p:cNvSpPr/>
          <p:nvPr/>
        </p:nvSpPr>
        <p:spPr>
          <a:xfrm rot="16200000">
            <a:off x="23507436" y="14543713"/>
            <a:ext cx="1571625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77337"/>
              </p:ext>
            </p:extLst>
          </p:nvPr>
        </p:nvGraphicFramePr>
        <p:xfrm>
          <a:off x="7726637" y="9208736"/>
          <a:ext cx="6915263" cy="6736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7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0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 or mean (SD)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atients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132,917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years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56.59 (6.65)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50,289 (37.83%)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Comorbidities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55,153 (41.49%)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CKD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10,339 (7.78%)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or other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ischemic HD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23,119 (17.39%)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Hemorrhagic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stroke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 (0.43%)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Ischemic stoke/TIA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8,052 (6.06%)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PAD/PVD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5,4232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(4.08%)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3,484 (2.62%)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01436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Anxiety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6,576 (4.95%)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1278627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Osteoarthritis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19,590 (14.74%)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2249000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Diabetic neuropathy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1,238 (0.93%)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887937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pain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1,354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(1.02%)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966796"/>
                  </a:ext>
                </a:extLst>
              </a:tr>
              <a:tr h="393051">
                <a:tc>
                  <a:txBody>
                    <a:bodyPr/>
                    <a:lstStyle/>
                    <a:p>
                      <a:pPr marL="228600" lvl="0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ADHD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 (0.33%)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4837830"/>
                  </a:ext>
                </a:extLst>
              </a:tr>
            </a:tbl>
          </a:graphicData>
        </a:graphic>
      </p:graphicFrame>
      <p:sp>
        <p:nvSpPr>
          <p:cNvPr id="69" name="Rectangle 1214"/>
          <p:cNvSpPr>
            <a:spLocks noChangeArrowheads="1"/>
          </p:cNvSpPr>
          <p:nvPr/>
        </p:nvSpPr>
        <p:spPr bwMode="auto">
          <a:xfrm>
            <a:off x="25124230" y="5434337"/>
            <a:ext cx="7211582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lvl="0" defTabSz="2508016">
              <a:defRPr/>
            </a:pPr>
            <a:r>
              <a:rPr lang="en-US" sz="2200" b="1" i="1" cap="small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Limitations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25124230" y="14890055"/>
            <a:ext cx="7192531" cy="1073811"/>
          </a:xfrm>
          <a:prstGeom prst="rect">
            <a:avLst/>
          </a:prstGeom>
          <a:noFill/>
          <a:ln w="9525" algn="ctr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pic>
        <p:nvPicPr>
          <p:cNvPr id="58" name="Picture 1206" descr="UFverticalSignatu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476" y="15001508"/>
            <a:ext cx="906155" cy="89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26704631" y="14900499"/>
            <a:ext cx="5579687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 defTabSz="325120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Presented at the 2016 ACCP Annual Meeting </a:t>
            </a:r>
          </a:p>
          <a:p>
            <a:pPr algn="ctr" defTabSz="325120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October 23</a:t>
            </a:r>
            <a:r>
              <a:rPr lang="en-US" sz="1600" baseline="30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2016, Hollywood, FL, USA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5940" y="2521124"/>
            <a:ext cx="719892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285750" defTabSz="2508016">
              <a:spcAft>
                <a:spcPts val="1800"/>
              </a:spcAft>
              <a:buClr>
                <a:srgbClr val="C55A11"/>
              </a:buClr>
              <a:buSzPct val="80000"/>
              <a:buFont typeface="Arial" panose="020B0604020202020204" pitchFamily="34" charset="0"/>
              <a:buChar char="►"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Trends in hormone use among patients with ≥15 days exposure decreased (-0.88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%) until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TRH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development,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where use increased slightly (+0.83%)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gradually trending downwards (7.78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at month 6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lvl="1" indent="-285750" defTabSz="2508016">
              <a:spcAft>
                <a:spcPts val="1800"/>
              </a:spcAft>
              <a:buClr>
                <a:srgbClr val="C55A11"/>
              </a:buClr>
              <a:buSzPct val="80000"/>
              <a:buFont typeface="Arial" panose="020B0604020202020204" pitchFamily="34" charset="0"/>
              <a:buChar char="►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 of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antidepressants,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buspirone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corticosteroids, hormones, and NSAIDs among patients with any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exposure increased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slightly one month prior to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development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TRH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214"/>
          <p:cNvSpPr>
            <a:spLocks noChangeArrowheads="1"/>
          </p:cNvSpPr>
          <p:nvPr/>
        </p:nvSpPr>
        <p:spPr bwMode="auto">
          <a:xfrm>
            <a:off x="25124230" y="12415049"/>
            <a:ext cx="7211581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defTabSz="3251200"/>
            <a:r>
              <a:rPr lang="en-US" sz="2200" b="1" i="1" cap="small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Future Aims</a:t>
            </a:r>
            <a:endParaRPr lang="en-US" sz="2200" b="1" i="1" cap="small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5941" y="12873067"/>
            <a:ext cx="71714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Temporal trends in the use of these medications and others that may interfere with BP control</a:t>
            </a:r>
          </a:p>
          <a:p>
            <a:pPr marL="228600" indent="-228600" defTabSz="2508016">
              <a:spcAft>
                <a:spcPts val="1800"/>
              </a:spcAft>
              <a:buSzPct val="129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Comparison of trends in the use of medications that potentially interfere with BP control among patients developing incident HTN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304" y="3403866"/>
            <a:ext cx="4235928" cy="374904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5960202" y="15314722"/>
            <a:ext cx="2280044" cy="307777"/>
            <a:chOff x="15411562" y="15314722"/>
            <a:chExt cx="2280044" cy="307777"/>
          </a:xfrm>
        </p:grpSpPr>
        <p:sp>
          <p:nvSpPr>
            <p:cNvPr id="18" name="TextBox 17"/>
            <p:cNvSpPr txBox="1"/>
            <p:nvPr/>
          </p:nvSpPr>
          <p:spPr>
            <a:xfrm>
              <a:off x="15696633" y="15314722"/>
              <a:ext cx="19949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 pts w/ any exposure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5411562" y="15411443"/>
              <a:ext cx="285773" cy="114334"/>
              <a:chOff x="15342371" y="15759802"/>
              <a:chExt cx="285773" cy="114334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15342371" y="15816969"/>
                <a:ext cx="285773" cy="0"/>
              </a:xfrm>
              <a:prstGeom prst="line">
                <a:avLst/>
              </a:prstGeom>
              <a:ln w="19050">
                <a:solidFill>
                  <a:srgbClr val="55A0F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15429145" y="15759802"/>
                <a:ext cx="112225" cy="114334"/>
              </a:xfrm>
              <a:prstGeom prst="ellipse">
                <a:avLst/>
              </a:prstGeom>
              <a:solidFill>
                <a:srgbClr val="55A0FB"/>
              </a:solidFill>
              <a:ln>
                <a:solidFill>
                  <a:srgbClr val="55A0F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8806022" y="15314722"/>
            <a:ext cx="2434448" cy="307777"/>
            <a:chOff x="18453877" y="15314722"/>
            <a:chExt cx="2434448" cy="307777"/>
          </a:xfrm>
        </p:grpSpPr>
        <p:sp>
          <p:nvSpPr>
            <p:cNvPr id="43" name="TextBox 42"/>
            <p:cNvSpPr txBox="1"/>
            <p:nvPr/>
          </p:nvSpPr>
          <p:spPr>
            <a:xfrm>
              <a:off x="18732087" y="15314722"/>
              <a:ext cx="2156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 pts w/ ≥15d exposure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8453877" y="15411443"/>
              <a:ext cx="285773" cy="114334"/>
              <a:chOff x="15342371" y="15759802"/>
              <a:chExt cx="285773" cy="114334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15342371" y="15816969"/>
                <a:ext cx="285773" cy="0"/>
              </a:xfrm>
              <a:prstGeom prst="line">
                <a:avLst/>
              </a:prstGeom>
              <a:ln w="19050">
                <a:solidFill>
                  <a:srgbClr val="F93F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15429145" y="15759802"/>
                <a:ext cx="112225" cy="114334"/>
              </a:xfrm>
              <a:prstGeom prst="ellipse">
                <a:avLst/>
              </a:prstGeom>
              <a:solidFill>
                <a:srgbClr val="F93F41"/>
              </a:solidFill>
              <a:ln>
                <a:solidFill>
                  <a:srgbClr val="F93F4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21806245" y="15314722"/>
            <a:ext cx="2277504" cy="307777"/>
            <a:chOff x="21806245" y="15314722"/>
            <a:chExt cx="2277504" cy="307777"/>
          </a:xfrm>
        </p:grpSpPr>
        <p:sp>
          <p:nvSpPr>
            <p:cNvPr id="45" name="TextBox 44"/>
            <p:cNvSpPr txBox="1"/>
            <p:nvPr/>
          </p:nvSpPr>
          <p:spPr>
            <a:xfrm>
              <a:off x="22093096" y="15314722"/>
              <a:ext cx="19906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 days exposed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1806245" y="15411443"/>
              <a:ext cx="285773" cy="114334"/>
              <a:chOff x="15342371" y="15759802"/>
              <a:chExt cx="285773" cy="11433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5342371" y="15816969"/>
                <a:ext cx="285773" cy="0"/>
              </a:xfrm>
              <a:prstGeom prst="line">
                <a:avLst/>
              </a:prstGeom>
              <a:ln w="19050">
                <a:solidFill>
                  <a:srgbClr val="024E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15429145" y="15759802"/>
                <a:ext cx="112225" cy="114334"/>
              </a:xfrm>
              <a:prstGeom prst="ellipse">
                <a:avLst/>
              </a:prstGeom>
              <a:solidFill>
                <a:srgbClr val="024E61"/>
              </a:solidFill>
              <a:ln>
                <a:solidFill>
                  <a:srgbClr val="024E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304" y="7411234"/>
            <a:ext cx="4235928" cy="374904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304" y="11418601"/>
            <a:ext cx="4235928" cy="374904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437" y="3403866"/>
            <a:ext cx="4235928" cy="374904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437" y="7411234"/>
            <a:ext cx="4235928" cy="374904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437" y="11418601"/>
            <a:ext cx="4235928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7175</TotalTime>
  <Words>819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Company>College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Smith</dc:creator>
  <cp:lastModifiedBy>Hwang,Andrew Y</cp:lastModifiedBy>
  <cp:revision>217</cp:revision>
  <cp:lastPrinted>2014-05-05T18:37:20Z</cp:lastPrinted>
  <dcterms:created xsi:type="dcterms:W3CDTF">2014-03-04T17:02:12Z</dcterms:created>
  <dcterms:modified xsi:type="dcterms:W3CDTF">2016-10-17T14:34:30Z</dcterms:modified>
</cp:coreProperties>
</file>